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  <p:sldId id="274" r:id="rId3"/>
    <p:sldId id="275" r:id="rId4"/>
    <p:sldId id="276" r:id="rId5"/>
    <p:sldId id="282" r:id="rId6"/>
    <p:sldId id="283" r:id="rId7"/>
    <p:sldId id="277" r:id="rId8"/>
    <p:sldId id="289" r:id="rId9"/>
    <p:sldId id="278" r:id="rId10"/>
    <p:sldId id="279" r:id="rId11"/>
    <p:sldId id="280" r:id="rId12"/>
    <p:sldId id="284" r:id="rId13"/>
    <p:sldId id="285" r:id="rId14"/>
    <p:sldId id="286" r:id="rId15"/>
    <p:sldId id="267" r:id="rId16"/>
    <p:sldId id="288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5B55D4-0BC4-48F6-BFF8-BD98DEFF99A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E4ECA85-ED21-4DF1-A3B9-161775E3AF38}">
      <dgm:prSet phldrT="[Текст]"/>
      <dgm:spPr/>
      <dgm:t>
        <a:bodyPr/>
        <a:lstStyle/>
        <a:p>
          <a:r>
            <a:rPr lang="ru-RU" dirty="0" smtClean="0"/>
            <a:t>Диагностический блок</a:t>
          </a:r>
          <a:endParaRPr lang="ru-RU" dirty="0"/>
        </a:p>
      </dgm:t>
    </dgm:pt>
    <dgm:pt modelId="{4102C546-5E65-45B7-BF3E-7C229307D5E7}" type="parTrans" cxnId="{2FEA0F58-8B47-4AE5-9260-A417697A11F1}">
      <dgm:prSet/>
      <dgm:spPr/>
      <dgm:t>
        <a:bodyPr/>
        <a:lstStyle/>
        <a:p>
          <a:endParaRPr lang="ru-RU"/>
        </a:p>
      </dgm:t>
    </dgm:pt>
    <dgm:pt modelId="{6DE3E47C-4067-4B4F-950D-413ED8BA2FFB}" type="sibTrans" cxnId="{2FEA0F58-8B47-4AE5-9260-A417697A11F1}">
      <dgm:prSet/>
      <dgm:spPr/>
      <dgm:t>
        <a:bodyPr/>
        <a:lstStyle/>
        <a:p>
          <a:endParaRPr lang="ru-RU"/>
        </a:p>
      </dgm:t>
    </dgm:pt>
    <dgm:pt modelId="{457E8490-88BB-430C-91E9-7923C326967C}">
      <dgm:prSet phldrT="[Текст]"/>
      <dgm:spPr/>
      <dgm:t>
        <a:bodyPr/>
        <a:lstStyle/>
        <a:p>
          <a:r>
            <a:rPr lang="ru-RU" dirty="0" smtClean="0"/>
            <a:t>Коррекционно-развивающий блок</a:t>
          </a:r>
          <a:endParaRPr lang="ru-RU" dirty="0"/>
        </a:p>
      </dgm:t>
    </dgm:pt>
    <dgm:pt modelId="{C5B62880-138A-421C-AB3A-DD7268C3D3ED}" type="parTrans" cxnId="{362CF75F-2E10-45EC-9163-8857158EBBC6}">
      <dgm:prSet/>
      <dgm:spPr/>
      <dgm:t>
        <a:bodyPr/>
        <a:lstStyle/>
        <a:p>
          <a:endParaRPr lang="ru-RU"/>
        </a:p>
      </dgm:t>
    </dgm:pt>
    <dgm:pt modelId="{0E715E55-30E5-41DD-9FBC-9679862DF1A4}" type="sibTrans" cxnId="{362CF75F-2E10-45EC-9163-8857158EBBC6}">
      <dgm:prSet/>
      <dgm:spPr/>
      <dgm:t>
        <a:bodyPr/>
        <a:lstStyle/>
        <a:p>
          <a:endParaRPr lang="ru-RU"/>
        </a:p>
      </dgm:t>
    </dgm:pt>
    <dgm:pt modelId="{3AE9F14C-C46D-4FCA-B41D-636D0AB3B1D5}">
      <dgm:prSet phldrT="[Текст]"/>
      <dgm:spPr/>
      <dgm:t>
        <a:bodyPr/>
        <a:lstStyle/>
        <a:p>
          <a:r>
            <a:rPr lang="ru-RU" dirty="0" err="1" smtClean="0"/>
            <a:t>Здоровьесберегающий</a:t>
          </a:r>
          <a:r>
            <a:rPr lang="ru-RU" dirty="0" smtClean="0"/>
            <a:t> блок </a:t>
          </a:r>
          <a:endParaRPr lang="ru-RU" dirty="0"/>
        </a:p>
      </dgm:t>
    </dgm:pt>
    <dgm:pt modelId="{4EE0AC22-94CA-4D2C-BABF-6E5F61ABBEDD}" type="parTrans" cxnId="{5EC05AED-E25E-41D4-941D-5F9072125523}">
      <dgm:prSet/>
      <dgm:spPr/>
      <dgm:t>
        <a:bodyPr/>
        <a:lstStyle/>
        <a:p>
          <a:endParaRPr lang="ru-RU"/>
        </a:p>
      </dgm:t>
    </dgm:pt>
    <dgm:pt modelId="{DE291DA9-7467-42F9-9210-0446AF002DCE}" type="sibTrans" cxnId="{5EC05AED-E25E-41D4-941D-5F9072125523}">
      <dgm:prSet/>
      <dgm:spPr/>
      <dgm:t>
        <a:bodyPr/>
        <a:lstStyle/>
        <a:p>
          <a:endParaRPr lang="ru-RU"/>
        </a:p>
      </dgm:t>
    </dgm:pt>
    <dgm:pt modelId="{F9B716F1-412D-4527-88D3-7F34B74F533A}">
      <dgm:prSet phldrT="[Текст]"/>
      <dgm:spPr/>
      <dgm:t>
        <a:bodyPr/>
        <a:lstStyle/>
        <a:p>
          <a:r>
            <a:rPr lang="ru-RU" dirty="0" err="1" smtClean="0"/>
            <a:t>Воспитательно</a:t>
          </a:r>
          <a:r>
            <a:rPr lang="ru-RU" dirty="0" smtClean="0"/>
            <a:t>-образовательный блок</a:t>
          </a:r>
          <a:endParaRPr lang="ru-RU" dirty="0"/>
        </a:p>
      </dgm:t>
    </dgm:pt>
    <dgm:pt modelId="{843BF212-927F-48A6-9832-E23F43B20145}" type="parTrans" cxnId="{EDD47B65-43EB-4ABF-A113-E916B19F77E4}">
      <dgm:prSet/>
      <dgm:spPr/>
      <dgm:t>
        <a:bodyPr/>
        <a:lstStyle/>
        <a:p>
          <a:endParaRPr lang="ru-RU"/>
        </a:p>
      </dgm:t>
    </dgm:pt>
    <dgm:pt modelId="{207415DF-612D-4253-B5A2-F1DE5CEACB7F}" type="sibTrans" cxnId="{EDD47B65-43EB-4ABF-A113-E916B19F77E4}">
      <dgm:prSet/>
      <dgm:spPr/>
      <dgm:t>
        <a:bodyPr/>
        <a:lstStyle/>
        <a:p>
          <a:endParaRPr lang="ru-RU"/>
        </a:p>
      </dgm:t>
    </dgm:pt>
    <dgm:pt modelId="{C996F986-7CBB-442E-83E0-427D2F902FE8}">
      <dgm:prSet phldrT="[Текст]"/>
      <dgm:spPr/>
      <dgm:t>
        <a:bodyPr/>
        <a:lstStyle/>
        <a:p>
          <a:r>
            <a:rPr lang="ru-RU" dirty="0" smtClean="0"/>
            <a:t>Социально-педагогический блок</a:t>
          </a:r>
          <a:endParaRPr lang="ru-RU" dirty="0"/>
        </a:p>
      </dgm:t>
    </dgm:pt>
    <dgm:pt modelId="{AA3E125D-F838-4CF0-A124-952CC18476F2}" type="parTrans" cxnId="{1232F88D-E480-451F-A9D9-8937C1EB444A}">
      <dgm:prSet/>
      <dgm:spPr/>
      <dgm:t>
        <a:bodyPr/>
        <a:lstStyle/>
        <a:p>
          <a:endParaRPr lang="ru-RU"/>
        </a:p>
      </dgm:t>
    </dgm:pt>
    <dgm:pt modelId="{3C4D586A-8416-4A54-BF46-04C5BA232A83}" type="sibTrans" cxnId="{1232F88D-E480-451F-A9D9-8937C1EB444A}">
      <dgm:prSet/>
      <dgm:spPr/>
      <dgm:t>
        <a:bodyPr/>
        <a:lstStyle/>
        <a:p>
          <a:endParaRPr lang="ru-RU"/>
        </a:p>
      </dgm:t>
    </dgm:pt>
    <dgm:pt modelId="{7FCE0E40-3664-42DA-9327-34C8BBB7B5DE}" type="pres">
      <dgm:prSet presAssocID="{145B55D4-0BC4-48F6-BFF8-BD98DEFF99A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36BBCC-06D8-4867-A22A-E113DC80341F}" type="pres">
      <dgm:prSet presAssocID="{3E4ECA85-ED21-4DF1-A3B9-161775E3AF3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06754D-0711-44BC-9F74-CDE6657BEF6C}" type="pres">
      <dgm:prSet presAssocID="{6DE3E47C-4067-4B4F-950D-413ED8BA2FFB}" presName="sibTrans" presStyleCnt="0"/>
      <dgm:spPr/>
    </dgm:pt>
    <dgm:pt modelId="{547E9862-6402-4A9A-87EF-80DE6CD6FD8F}" type="pres">
      <dgm:prSet presAssocID="{457E8490-88BB-430C-91E9-7923C326967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29450D-8D07-4BF8-A08B-F59A8AF2C7A5}" type="pres">
      <dgm:prSet presAssocID="{0E715E55-30E5-41DD-9FBC-9679862DF1A4}" presName="sibTrans" presStyleCnt="0"/>
      <dgm:spPr/>
    </dgm:pt>
    <dgm:pt modelId="{32BC1CCF-1264-4149-8260-5963B631C820}" type="pres">
      <dgm:prSet presAssocID="{3AE9F14C-C46D-4FCA-B41D-636D0AB3B1D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35BB41-C748-40B8-87A2-83AF8EB9F0E9}" type="pres">
      <dgm:prSet presAssocID="{DE291DA9-7467-42F9-9210-0446AF002DCE}" presName="sibTrans" presStyleCnt="0"/>
      <dgm:spPr/>
    </dgm:pt>
    <dgm:pt modelId="{7B945113-EA21-4864-9773-BECEFAE1DD68}" type="pres">
      <dgm:prSet presAssocID="{F9B716F1-412D-4527-88D3-7F34B74F533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F2A24B-CAEE-47F9-86C8-F2A281437A07}" type="pres">
      <dgm:prSet presAssocID="{207415DF-612D-4253-B5A2-F1DE5CEACB7F}" presName="sibTrans" presStyleCnt="0"/>
      <dgm:spPr/>
    </dgm:pt>
    <dgm:pt modelId="{C9042B6F-1C37-4481-825B-7204059780B7}" type="pres">
      <dgm:prSet presAssocID="{C996F986-7CBB-442E-83E0-427D2F902FE8}" presName="node" presStyleLbl="node1" presStyleIdx="4" presStyleCnt="5" custLinFactNeighborX="-55" custLinFactNeighborY="-39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32F88D-E480-451F-A9D9-8937C1EB444A}" srcId="{145B55D4-0BC4-48F6-BFF8-BD98DEFF99A6}" destId="{C996F986-7CBB-442E-83E0-427D2F902FE8}" srcOrd="4" destOrd="0" parTransId="{AA3E125D-F838-4CF0-A124-952CC18476F2}" sibTransId="{3C4D586A-8416-4A54-BF46-04C5BA232A83}"/>
    <dgm:cxn modelId="{167B676D-A827-4D6B-B210-38F2FB2D1661}" type="presOf" srcId="{457E8490-88BB-430C-91E9-7923C326967C}" destId="{547E9862-6402-4A9A-87EF-80DE6CD6FD8F}" srcOrd="0" destOrd="0" presId="urn:microsoft.com/office/officeart/2005/8/layout/default"/>
    <dgm:cxn modelId="{3F5340B3-4945-4954-BE05-90E2BB99650E}" type="presOf" srcId="{C996F986-7CBB-442E-83E0-427D2F902FE8}" destId="{C9042B6F-1C37-4481-825B-7204059780B7}" srcOrd="0" destOrd="0" presId="urn:microsoft.com/office/officeart/2005/8/layout/default"/>
    <dgm:cxn modelId="{EDD47B65-43EB-4ABF-A113-E916B19F77E4}" srcId="{145B55D4-0BC4-48F6-BFF8-BD98DEFF99A6}" destId="{F9B716F1-412D-4527-88D3-7F34B74F533A}" srcOrd="3" destOrd="0" parTransId="{843BF212-927F-48A6-9832-E23F43B20145}" sibTransId="{207415DF-612D-4253-B5A2-F1DE5CEACB7F}"/>
    <dgm:cxn modelId="{AE44F5F6-7094-46BD-9655-EE911A522118}" type="presOf" srcId="{3E4ECA85-ED21-4DF1-A3B9-161775E3AF38}" destId="{6436BBCC-06D8-4867-A22A-E113DC80341F}" srcOrd="0" destOrd="0" presId="urn:microsoft.com/office/officeart/2005/8/layout/default"/>
    <dgm:cxn modelId="{2FEA0F58-8B47-4AE5-9260-A417697A11F1}" srcId="{145B55D4-0BC4-48F6-BFF8-BD98DEFF99A6}" destId="{3E4ECA85-ED21-4DF1-A3B9-161775E3AF38}" srcOrd="0" destOrd="0" parTransId="{4102C546-5E65-45B7-BF3E-7C229307D5E7}" sibTransId="{6DE3E47C-4067-4B4F-950D-413ED8BA2FFB}"/>
    <dgm:cxn modelId="{02EAC991-2004-4581-A1D6-771BE7B621CD}" type="presOf" srcId="{F9B716F1-412D-4527-88D3-7F34B74F533A}" destId="{7B945113-EA21-4864-9773-BECEFAE1DD68}" srcOrd="0" destOrd="0" presId="urn:microsoft.com/office/officeart/2005/8/layout/default"/>
    <dgm:cxn modelId="{66A8EA4F-8CA3-4B8B-844D-AFC8A5D2D041}" type="presOf" srcId="{145B55D4-0BC4-48F6-BFF8-BD98DEFF99A6}" destId="{7FCE0E40-3664-42DA-9327-34C8BBB7B5DE}" srcOrd="0" destOrd="0" presId="urn:microsoft.com/office/officeart/2005/8/layout/default"/>
    <dgm:cxn modelId="{E2AEBC0C-61D4-4B58-A343-A1FE696DEE65}" type="presOf" srcId="{3AE9F14C-C46D-4FCA-B41D-636D0AB3B1D5}" destId="{32BC1CCF-1264-4149-8260-5963B631C820}" srcOrd="0" destOrd="0" presId="urn:microsoft.com/office/officeart/2005/8/layout/default"/>
    <dgm:cxn modelId="{5EC05AED-E25E-41D4-941D-5F9072125523}" srcId="{145B55D4-0BC4-48F6-BFF8-BD98DEFF99A6}" destId="{3AE9F14C-C46D-4FCA-B41D-636D0AB3B1D5}" srcOrd="2" destOrd="0" parTransId="{4EE0AC22-94CA-4D2C-BABF-6E5F61ABBEDD}" sibTransId="{DE291DA9-7467-42F9-9210-0446AF002DCE}"/>
    <dgm:cxn modelId="{362CF75F-2E10-45EC-9163-8857158EBBC6}" srcId="{145B55D4-0BC4-48F6-BFF8-BD98DEFF99A6}" destId="{457E8490-88BB-430C-91E9-7923C326967C}" srcOrd="1" destOrd="0" parTransId="{C5B62880-138A-421C-AB3A-DD7268C3D3ED}" sibTransId="{0E715E55-30E5-41DD-9FBC-9679862DF1A4}"/>
    <dgm:cxn modelId="{453F2492-15C9-4D70-A116-F4CBC6EC62AB}" type="presParOf" srcId="{7FCE0E40-3664-42DA-9327-34C8BBB7B5DE}" destId="{6436BBCC-06D8-4867-A22A-E113DC80341F}" srcOrd="0" destOrd="0" presId="urn:microsoft.com/office/officeart/2005/8/layout/default"/>
    <dgm:cxn modelId="{1C76ED0A-D0D1-4094-9139-4354A63E1C0F}" type="presParOf" srcId="{7FCE0E40-3664-42DA-9327-34C8BBB7B5DE}" destId="{1206754D-0711-44BC-9F74-CDE6657BEF6C}" srcOrd="1" destOrd="0" presId="urn:microsoft.com/office/officeart/2005/8/layout/default"/>
    <dgm:cxn modelId="{6CC9837F-5DFA-487A-872F-662510E089A2}" type="presParOf" srcId="{7FCE0E40-3664-42DA-9327-34C8BBB7B5DE}" destId="{547E9862-6402-4A9A-87EF-80DE6CD6FD8F}" srcOrd="2" destOrd="0" presId="urn:microsoft.com/office/officeart/2005/8/layout/default"/>
    <dgm:cxn modelId="{B7E32995-1017-44BF-9771-A4944A4F2B5F}" type="presParOf" srcId="{7FCE0E40-3664-42DA-9327-34C8BBB7B5DE}" destId="{7B29450D-8D07-4BF8-A08B-F59A8AF2C7A5}" srcOrd="3" destOrd="0" presId="urn:microsoft.com/office/officeart/2005/8/layout/default"/>
    <dgm:cxn modelId="{54AC83AC-B2D4-4AFA-A7E1-CB658D9BBBD2}" type="presParOf" srcId="{7FCE0E40-3664-42DA-9327-34C8BBB7B5DE}" destId="{32BC1CCF-1264-4149-8260-5963B631C820}" srcOrd="4" destOrd="0" presId="urn:microsoft.com/office/officeart/2005/8/layout/default"/>
    <dgm:cxn modelId="{627939D3-CBF0-4448-8583-B0853A9EFB34}" type="presParOf" srcId="{7FCE0E40-3664-42DA-9327-34C8BBB7B5DE}" destId="{CC35BB41-C748-40B8-87A2-83AF8EB9F0E9}" srcOrd="5" destOrd="0" presId="urn:microsoft.com/office/officeart/2005/8/layout/default"/>
    <dgm:cxn modelId="{22C5A8D5-ACCF-41DD-8D68-5D74E55604AC}" type="presParOf" srcId="{7FCE0E40-3664-42DA-9327-34C8BBB7B5DE}" destId="{7B945113-EA21-4864-9773-BECEFAE1DD68}" srcOrd="6" destOrd="0" presId="urn:microsoft.com/office/officeart/2005/8/layout/default"/>
    <dgm:cxn modelId="{3857338E-A1ED-492D-AFAE-7D175CFACFB0}" type="presParOf" srcId="{7FCE0E40-3664-42DA-9327-34C8BBB7B5DE}" destId="{F2F2A24B-CAEE-47F9-86C8-F2A281437A07}" srcOrd="7" destOrd="0" presId="urn:microsoft.com/office/officeart/2005/8/layout/default"/>
    <dgm:cxn modelId="{B7805014-42A4-4834-95B4-6C23560909F3}" type="presParOf" srcId="{7FCE0E40-3664-42DA-9327-34C8BBB7B5DE}" destId="{C9042B6F-1C37-4481-825B-7204059780B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36BBCC-06D8-4867-A22A-E113DC80341F}">
      <dsp:nvSpPr>
        <dsp:cNvPr id="0" name=""/>
        <dsp:cNvSpPr/>
      </dsp:nvSpPr>
      <dsp:spPr>
        <a:xfrm>
          <a:off x="1176292" y="1091"/>
          <a:ext cx="2435721" cy="14614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Диагностический блок</a:t>
          </a:r>
          <a:endParaRPr lang="ru-RU" sz="1600" kern="1200" dirty="0"/>
        </a:p>
      </dsp:txBody>
      <dsp:txXfrm>
        <a:off x="1176292" y="1091"/>
        <a:ext cx="2435721" cy="1461432"/>
      </dsp:txXfrm>
    </dsp:sp>
    <dsp:sp modelId="{547E9862-6402-4A9A-87EF-80DE6CD6FD8F}">
      <dsp:nvSpPr>
        <dsp:cNvPr id="0" name=""/>
        <dsp:cNvSpPr/>
      </dsp:nvSpPr>
      <dsp:spPr>
        <a:xfrm>
          <a:off x="3855586" y="1091"/>
          <a:ext cx="2435721" cy="14614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Коррекционно-развивающий блок</a:t>
          </a:r>
          <a:endParaRPr lang="ru-RU" sz="1600" kern="1200" dirty="0"/>
        </a:p>
      </dsp:txBody>
      <dsp:txXfrm>
        <a:off x="3855586" y="1091"/>
        <a:ext cx="2435721" cy="1461432"/>
      </dsp:txXfrm>
    </dsp:sp>
    <dsp:sp modelId="{32BC1CCF-1264-4149-8260-5963B631C820}">
      <dsp:nvSpPr>
        <dsp:cNvPr id="0" name=""/>
        <dsp:cNvSpPr/>
      </dsp:nvSpPr>
      <dsp:spPr>
        <a:xfrm>
          <a:off x="1176292" y="1706096"/>
          <a:ext cx="2435721" cy="14614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Здоровьесберегающий</a:t>
          </a:r>
          <a:r>
            <a:rPr lang="ru-RU" sz="1600" kern="1200" dirty="0" smtClean="0"/>
            <a:t> блок </a:t>
          </a:r>
          <a:endParaRPr lang="ru-RU" sz="1600" kern="1200" dirty="0"/>
        </a:p>
      </dsp:txBody>
      <dsp:txXfrm>
        <a:off x="1176292" y="1706096"/>
        <a:ext cx="2435721" cy="1461432"/>
      </dsp:txXfrm>
    </dsp:sp>
    <dsp:sp modelId="{7B945113-EA21-4864-9773-BECEFAE1DD68}">
      <dsp:nvSpPr>
        <dsp:cNvPr id="0" name=""/>
        <dsp:cNvSpPr/>
      </dsp:nvSpPr>
      <dsp:spPr>
        <a:xfrm>
          <a:off x="3855586" y="1706096"/>
          <a:ext cx="2435721" cy="14614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Воспитательно</a:t>
          </a:r>
          <a:r>
            <a:rPr lang="ru-RU" sz="1600" kern="1200" dirty="0" smtClean="0"/>
            <a:t>-образовательный блок</a:t>
          </a:r>
          <a:endParaRPr lang="ru-RU" sz="1600" kern="1200" dirty="0"/>
        </a:p>
      </dsp:txBody>
      <dsp:txXfrm>
        <a:off x="3855586" y="1706096"/>
        <a:ext cx="2435721" cy="1461432"/>
      </dsp:txXfrm>
    </dsp:sp>
    <dsp:sp modelId="{C9042B6F-1C37-4481-825B-7204059780B7}">
      <dsp:nvSpPr>
        <dsp:cNvPr id="0" name=""/>
        <dsp:cNvSpPr/>
      </dsp:nvSpPr>
      <dsp:spPr>
        <a:xfrm>
          <a:off x="2514599" y="3352804"/>
          <a:ext cx="2435721" cy="14614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Социально-педагогический блок</a:t>
          </a:r>
          <a:endParaRPr lang="ru-RU" sz="1600" kern="1200" dirty="0"/>
        </a:p>
      </dsp:txBody>
      <dsp:txXfrm>
        <a:off x="2514599" y="3352804"/>
        <a:ext cx="2435721" cy="1461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230FE40-9F90-4A42-A6E2-758EB6134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EE9D-1BD0-4A89-BD0E-F52A25AEC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F771-FD3A-47A5-817C-463AB1AD4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DE0FB6CF-D394-4829-B9B4-2DFF1916A7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F5D9D3F-C41B-4F45-A571-359C00B742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B4E1188-7595-4AD8-BCDB-4776A2103F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9DB5-84B3-4E42-B41D-FB1072C675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E4F4-A796-45E4-8291-BC06CB4EA6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B39A6B-C174-435C-8B2E-1565790342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1735-514E-44B1-8CC2-3C4FB20F7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1852982-A8F1-4E85-9240-268FB69C06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17058A-3ED7-4208-94F5-0AA7D6707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862484D-76A7-4452-8782-8AB851D04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400" dirty="0" smtClean="0"/>
              <a:t>Ермакова В.А. учитель, </a:t>
            </a:r>
            <a:r>
              <a:rPr lang="ru-RU" sz="1400" dirty="0" err="1" smtClean="0"/>
              <a:t>Жигаловская</a:t>
            </a:r>
            <a:r>
              <a:rPr lang="ru-RU" sz="1400" dirty="0"/>
              <a:t> </a:t>
            </a:r>
            <a:r>
              <a:rPr lang="ru-RU" sz="1400" dirty="0" smtClean="0"/>
              <a:t>СОШ1</a:t>
            </a:r>
            <a:br>
              <a:rPr lang="ru-RU" sz="1400" dirty="0" smtClean="0"/>
            </a:br>
            <a:r>
              <a:rPr lang="ru-RU" sz="1400" dirty="0" err="1" smtClean="0"/>
              <a:t>рп</a:t>
            </a:r>
            <a:r>
              <a:rPr lang="ru-RU" sz="1400" dirty="0" smtClean="0"/>
              <a:t>. Жигалово, 2023</a:t>
            </a:r>
            <a:endParaRPr lang="ru-RU" sz="14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2286000"/>
            <a:ext cx="6172200" cy="16764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ru-RU" sz="2000" i="1" dirty="0" smtClean="0">
              <a:solidFill>
                <a:schemeClr val="accent2"/>
              </a:solidFill>
              <a:latin typeface="+mj-lt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chemeClr val="tx1"/>
                </a:solidFill>
                <a:latin typeface="+mj-lt"/>
              </a:rPr>
              <a:t>«Система коррекционной работы с детьми с умственной отсталостью»</a:t>
            </a:r>
          </a:p>
          <a:p>
            <a:pPr algn="ctr">
              <a:buNone/>
            </a:pPr>
            <a:r>
              <a:rPr lang="ru-RU" sz="3600" dirty="0">
                <a:solidFill>
                  <a:schemeClr val="tx1"/>
                </a:solidFill>
                <a:latin typeface="+mj-lt"/>
              </a:rPr>
              <a:t>(</a:t>
            </a:r>
            <a:r>
              <a:rPr lang="ru-RU" sz="3600" dirty="0" smtClean="0">
                <a:solidFill>
                  <a:schemeClr val="tx1"/>
                </a:solidFill>
                <a:latin typeface="+mj-lt"/>
              </a:rPr>
              <a:t>из опыта работы)</a:t>
            </a:r>
            <a:endParaRPr lang="en-US" sz="36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0"/>
            <a:ext cx="7315200" cy="14478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Коррекционно-развивающий блок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8200" y="1676400"/>
            <a:ext cx="7239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компенсаторных механизмов становления деятельности ребенка, преодоление и предупреждение вторичных отклонений.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u="sng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/>
            </a:r>
            <a:br>
              <a:rPr lang="ru-RU" u="sng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Здоровьесберегающий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блок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9200" y="2670731"/>
            <a:ext cx="63134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Совершенствование функций формирующего организм  ребенка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-образовательный блок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305" name="Rectangle 1"/>
          <p:cNvSpPr>
            <a:spLocks noChangeArrowheads="1"/>
          </p:cNvSpPr>
          <p:nvPr/>
        </p:nvSpPr>
        <p:spPr bwMode="auto">
          <a:xfrm>
            <a:off x="685800" y="1559242"/>
            <a:ext cx="74676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Становление нравственных основ личности, социально- приемлемого поведения в обществе. Развитие ориентировочной и познавательной деятельности, укрепление взаимосвязи между основными компонентами мыслительной деятельности.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43000"/>
            <a:ext cx="7315200" cy="37338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коллективные формы взаимодействия  с семьей;</a:t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-индивидуальные формы работы с семьей;</a:t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-формы наглядного информационного обеспечения;</a:t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-решение организационных вопросов;</a:t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-информирование родителей по вопросам взаимодействия ДОУ с другими организациями и соц. службами.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09600" y="224006"/>
            <a:ext cx="731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kern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Социально</a:t>
            </a:r>
            <a:r>
              <a:rPr lang="ru-RU" sz="3600" kern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000" kern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педагогический блок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1"/>
          <p:cNvSpPr>
            <a:spLocks noChangeArrowheads="1"/>
          </p:cNvSpPr>
          <p:nvPr/>
        </p:nvSpPr>
        <p:spPr bwMode="auto">
          <a:xfrm>
            <a:off x="838200" y="707886"/>
            <a:ext cx="7315200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Психолого-медико-педагогическое</a:t>
            </a:r>
            <a:r>
              <a:rPr kumimoji="0" lang="ru-RU" sz="200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сопровождение.</a:t>
            </a: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0" dirty="0" smtClean="0">
              <a:solidFill>
                <a:srgbClr val="000000"/>
              </a:solidFill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 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медицинское воздействие;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 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коррекционно-педагогическое воздействие;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 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психолого-педагогическое и психофизическое воздействие.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7630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2"/>
                </a:solidFill>
                <a:latin typeface="Arial Black" pitchFamily="34" charset="0"/>
              </a:rPr>
              <a:t> 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взаимосвязь участников образовательного процесса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3543" name="Group 5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612553065"/>
              </p:ext>
            </p:extLst>
          </p:nvPr>
        </p:nvGraphicFramePr>
        <p:xfrm>
          <a:off x="228600" y="1524000"/>
          <a:ext cx="8604250" cy="4292601"/>
        </p:xfrm>
        <a:graphic>
          <a:graphicData uri="http://schemas.openxmlformats.org/drawingml/2006/table">
            <a:tbl>
              <a:tblPr/>
              <a:tblGrid>
                <a:gridCol w="3382963"/>
                <a:gridCol w="2576512"/>
                <a:gridCol w="2644775"/>
              </a:tblGrid>
              <a:tr h="142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Дефектолог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Учитель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    Психолог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Администрация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школы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Black" pitchFamily="34" charset="0"/>
                        </a:rPr>
                        <a:t>Ученик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Black" pitchFamily="34" charset="0"/>
                        </a:rPr>
                        <a:t> с ОВЗ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      Родители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Логопед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Воспитатель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Социальный педагог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3512" name="Line 24"/>
          <p:cNvSpPr>
            <a:spLocks noChangeShapeType="1"/>
          </p:cNvSpPr>
          <p:nvPr/>
        </p:nvSpPr>
        <p:spPr bwMode="auto">
          <a:xfrm flipH="1" flipV="1">
            <a:off x="3352800" y="2667000"/>
            <a:ext cx="4318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3513" name="Line 25"/>
          <p:cNvSpPr>
            <a:spLocks noChangeShapeType="1"/>
          </p:cNvSpPr>
          <p:nvPr/>
        </p:nvSpPr>
        <p:spPr bwMode="auto">
          <a:xfrm flipV="1">
            <a:off x="5791201" y="2590799"/>
            <a:ext cx="685800" cy="441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3514" name="Line 26"/>
          <p:cNvSpPr>
            <a:spLocks noChangeShapeType="1"/>
          </p:cNvSpPr>
          <p:nvPr/>
        </p:nvSpPr>
        <p:spPr bwMode="auto">
          <a:xfrm flipV="1">
            <a:off x="4876800" y="2667000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3515" name="Line 27"/>
          <p:cNvSpPr>
            <a:spLocks noChangeShapeType="1"/>
          </p:cNvSpPr>
          <p:nvPr/>
        </p:nvSpPr>
        <p:spPr bwMode="auto">
          <a:xfrm flipH="1">
            <a:off x="3276600" y="4191000"/>
            <a:ext cx="43180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b="1" dirty="0"/>
          </a:p>
        </p:txBody>
      </p:sp>
      <p:sp>
        <p:nvSpPr>
          <p:cNvPr id="63516" name="Line 28"/>
          <p:cNvSpPr>
            <a:spLocks noChangeShapeType="1"/>
          </p:cNvSpPr>
          <p:nvPr/>
        </p:nvSpPr>
        <p:spPr bwMode="auto">
          <a:xfrm>
            <a:off x="5943600" y="4343400"/>
            <a:ext cx="3603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3517" name="Line 29"/>
          <p:cNvSpPr>
            <a:spLocks noChangeShapeType="1"/>
          </p:cNvSpPr>
          <p:nvPr/>
        </p:nvSpPr>
        <p:spPr bwMode="auto">
          <a:xfrm>
            <a:off x="4876800" y="42672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3541" name="Line 53"/>
          <p:cNvSpPr>
            <a:spLocks noChangeShapeType="1"/>
          </p:cNvSpPr>
          <p:nvPr/>
        </p:nvSpPr>
        <p:spPr bwMode="auto">
          <a:xfrm flipH="1">
            <a:off x="3276600" y="3886200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3542" name="Line 54"/>
          <p:cNvSpPr>
            <a:spLocks noChangeShapeType="1"/>
          </p:cNvSpPr>
          <p:nvPr/>
        </p:nvSpPr>
        <p:spPr bwMode="auto">
          <a:xfrm>
            <a:off x="5867400" y="365760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077200" cy="12954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7452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detki.co.il/images/upbringing/vigods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6" y="-12526"/>
            <a:ext cx="913669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 descr="http://uslide.ru/images/3/9256/960/img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Коррекционная работа -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8200" y="1219200"/>
            <a:ext cx="7315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педагогических и медицинских средств, направленных на преодоление или ослабление недостатков в психическом и физическом развитии умственно отсталых 	школьников.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38200" y="461665"/>
            <a:ext cx="7162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 коррекционной работы: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1.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Выявление особых образовательных потребностей обучающихся с умственной отсталостью;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Осуществление индивидуально ориентированной помощи детям с ограниченными возможностями здоровья;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3.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Разработка и реализация индивидуальных учебных планов, организация индивидуальных и групповых занятий для детей с учетом индивидуальных и типологических особенностей;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4.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Реализация системы мероприятий по социальной адаптации умственно отсталых детей;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5.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Оказание родителям (законным представителям) умственно отсталых детей консультативной и методической помощи по медицинским, социальным, правовым и другим вопросам.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7315200" cy="4191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коррекционной работы:</a:t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Принцип приоритетности. </a:t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Принцип системности .</a:t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Принцип непрерывности.</a:t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Принцип вариативности </a:t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Принцип единства психолого-педагогических и медицинских средств.</a:t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 Принцип сотрудничества с семьей. 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315200" cy="1219200"/>
          </a:xfrm>
        </p:spPr>
        <p:txBody>
          <a:bodyPr>
            <a:normAutofit/>
          </a:bodyPr>
          <a:lstStyle/>
          <a:p>
            <a:pPr lvl="0"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 работы с  умственно отсталыми детьми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62000" y="1997839"/>
            <a:ext cx="7239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научно-обоснованная организация коррекционно-педагогического процесса с едиными требованиями к ребенку с целью своевременной коррекции речевых, сенсорных, умственных, моторных нарушений, профилактики школьной неуспеваемости, социальной   адаптации в условиях школы.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Структура работы </a:t>
            </a:r>
            <a:endParaRPr lang="ru-RU" dirty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82334235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1455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Диагностический блок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62000" y="1828801"/>
            <a:ext cx="7315200" cy="27432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комплексного медико-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педагогического изучения ребенка с целью его реабилитации.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316</TotalTime>
  <Words>241</Words>
  <Application>Microsoft Office PowerPoint</Application>
  <PresentationFormat>Экран (4:3)</PresentationFormat>
  <Paragraphs>60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Ермакова В.А. учитель, Жигаловская СОШ1 рп. Жигалово, 2023</vt:lpstr>
      <vt:lpstr>Презентация PowerPoint</vt:lpstr>
      <vt:lpstr>Презентация PowerPoint</vt:lpstr>
      <vt:lpstr>Коррекционная работа -</vt:lpstr>
      <vt:lpstr>Презентация PowerPoint</vt:lpstr>
      <vt:lpstr> Принципы коррекционной работы:  1. Принцип приоритетности.  2. Принцип системности . 3. Принцип непрерывности. 4. Принцип вариативности  5. Принцип единства психолого-педагогических и медицинских средств. 6.  Принцип сотрудничества с семьей. </vt:lpstr>
      <vt:lpstr>Система работы с  умственно отсталыми детьми </vt:lpstr>
      <vt:lpstr>Структура работы </vt:lpstr>
      <vt:lpstr>Диагностический блок</vt:lpstr>
      <vt:lpstr>Коррекционно-развивающий блок </vt:lpstr>
      <vt:lpstr> Здоровьесберегающий блок</vt:lpstr>
      <vt:lpstr>Воспитательно-образовательный блок</vt:lpstr>
      <vt:lpstr>-коллективные формы взаимодействия  с семьей;  -индивидуальные формы работы с семьей;  -формы наглядного информационного обеспечения;  -решение организационных вопросов;  -информирование родителей по вопросам взаимодействия ДОУ с другими организациями и соц. службами. </vt:lpstr>
      <vt:lpstr>Презентация PowerPoint</vt:lpstr>
      <vt:lpstr>  взаимосвязь участников образовательного процесса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Учреждение образования </dc:title>
  <cp:lastModifiedBy>Admin</cp:lastModifiedBy>
  <cp:revision>50</cp:revision>
  <dcterms:modified xsi:type="dcterms:W3CDTF">2023-04-17T01:31:13Z</dcterms:modified>
</cp:coreProperties>
</file>